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1"/>
  </p:handoutMasterIdLst>
  <p:sldIdLst>
    <p:sldId id="361" r:id="rId3"/>
    <p:sldId id="335" r:id="rId4"/>
    <p:sldId id="336" r:id="rId5"/>
    <p:sldId id="337" r:id="rId6"/>
    <p:sldId id="338" r:id="rId7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0.jpe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GIF"/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GIF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GIF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20.jpeg"/><Relationship Id="rId2" Type="http://schemas.openxmlformats.org/officeDocument/2006/relationships/image" Target="../media/image53.jpeg"/><Relationship Id="rId1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image" Target="../media/image53.jpeg"/><Relationship Id="rId2" Type="http://schemas.openxmlformats.org/officeDocument/2006/relationships/image" Target="../media/image20.jpeg"/><Relationship Id="rId1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460201" y="2473036"/>
            <a:ext cx="4400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ie   </a:t>
            </a:r>
            <a:r>
              <a:rPr lang="en-US" altLang="zh-CN" sz="8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üe   er</a:t>
            </a:r>
            <a:endParaRPr lang="en-US" altLang="zh-CN" sz="8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516307" y="95326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03603" y="3976916"/>
            <a:ext cx="2412532" cy="21105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353308" y="2213200"/>
            <a:ext cx="4547987" cy="1398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981" y="2137759"/>
            <a:ext cx="49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y+üe→yue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en-US" altLang="zh-CN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 r="-1"/>
          <a:stretch>
            <a:fillRect/>
          </a:stretch>
        </p:blipFill>
        <p:spPr>
          <a:xfrm>
            <a:off x="5423021" y="2063017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99315" y="2004962"/>
            <a:ext cx="1838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</a:t>
            </a:r>
            <a:r>
              <a:rPr lang="en-US" altLang="zh-CN" sz="8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ue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 r="-1"/>
          <a:stretch>
            <a:fillRect/>
          </a:stretch>
        </p:blipFill>
        <p:spPr>
          <a:xfrm>
            <a:off x="5399315" y="532316"/>
            <a:ext cx="1440394" cy="13981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519058" y="483328"/>
            <a:ext cx="1496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</a:t>
            </a:r>
            <a:r>
              <a:rPr lang="en-US" altLang="zh-CN" sz="8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5629" y="3991503"/>
            <a:ext cx="404685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yue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是整体</a:t>
            </a: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认读音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节</a:t>
            </a: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</a:t>
            </a:r>
            <a:endParaRPr lang="en-US" altLang="zh-CN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由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和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üe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组成，二者组成音节时，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</a:t>
            </a:r>
            <a:r>
              <a:rPr lang="zh-CN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上两点省写。</a:t>
            </a:r>
            <a:endParaRPr lang="zh-CN" alt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86445" y="3676268"/>
            <a:ext cx="687442" cy="1953782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7361436" y="1995486"/>
            <a:ext cx="1868237" cy="931870"/>
          </a:xfrm>
          <a:prstGeom prst="cloudCallout">
            <a:avLst>
              <a:gd name="adj1" fmla="val 13520"/>
              <a:gd name="adj2" fmla="val 94870"/>
            </a:avLst>
          </a:prstGeom>
          <a:noFill/>
          <a:ln w="2540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zh-CN" altLang="en-US" sz="2400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有什么发现？</a:t>
            </a:r>
            <a:endParaRPr lang="zh-CN" altLang="en-US" sz="2400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092" y="1411124"/>
            <a:ext cx="3544729" cy="476652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79" y="2039015"/>
            <a:ext cx="996952" cy="131942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928" y="1414758"/>
            <a:ext cx="996952" cy="131942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36" y="3271134"/>
            <a:ext cx="996952" cy="131942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300" y="3333737"/>
            <a:ext cx="996952" cy="131942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927" y="2651900"/>
            <a:ext cx="996952" cy="131942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email"/>
          <a:srcRect r="-1"/>
          <a:stretch>
            <a:fillRect/>
          </a:stretch>
        </p:blipFill>
        <p:spPr>
          <a:xfrm>
            <a:off x="4274597" y="520433"/>
            <a:ext cx="2648718" cy="5774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email"/>
          <a:srcRect r="-1"/>
          <a:stretch>
            <a:fillRect/>
          </a:stretch>
        </p:blipFill>
        <p:spPr>
          <a:xfrm>
            <a:off x="4309253" y="1318298"/>
            <a:ext cx="2614062" cy="57743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email"/>
          <a:srcRect r="-1"/>
          <a:stretch>
            <a:fillRect/>
          </a:stretch>
        </p:blipFill>
        <p:spPr>
          <a:xfrm>
            <a:off x="4358942" y="2074470"/>
            <a:ext cx="2564373" cy="5774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email"/>
          <a:srcRect r="-1"/>
          <a:stretch>
            <a:fillRect/>
          </a:stretch>
        </p:blipFill>
        <p:spPr>
          <a:xfrm>
            <a:off x="4308512" y="2796957"/>
            <a:ext cx="2614803" cy="57743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/>
          <a:srcRect r="-1"/>
          <a:stretch>
            <a:fillRect/>
          </a:stretch>
        </p:blipFill>
        <p:spPr>
          <a:xfrm>
            <a:off x="4274597" y="3503303"/>
            <a:ext cx="2648718" cy="5774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58941" y="1995487"/>
            <a:ext cx="273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üé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/>
              <a:t>jué</a:t>
            </a:r>
            <a:endParaRPr lang="zh-CN" altLang="en-US" sz="3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4358942" y="2773503"/>
            <a:ext cx="291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üē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quē</a:t>
            </a:r>
            <a:endParaRPr lang="en-US" altLang="zh-CN" sz="3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274596" y="471947"/>
            <a:ext cx="264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</a:rPr>
              <a:t>üè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/>
              <a:t>lüè</a:t>
            </a:r>
            <a:endParaRPr lang="zh-CN" altLang="en-US" sz="36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358942" y="3434404"/>
            <a:ext cx="291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üé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xué</a:t>
            </a:r>
            <a:endParaRPr lang="zh-CN" altLang="en-US" sz="3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03367" y="2796957"/>
            <a:ext cx="10087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jué</a:t>
            </a:r>
            <a:endParaRPr lang="zh-CN" altLang="en-US" sz="32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80903" y="2357099"/>
            <a:ext cx="9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lüè</a:t>
            </a:r>
            <a:endParaRPr lang="zh-CN" altLang="en-US" sz="32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47164" y="1790894"/>
            <a:ext cx="9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nüè</a:t>
            </a:r>
            <a:endParaRPr lang="zh-CN" altLang="en-US" sz="32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358942" y="1299277"/>
            <a:ext cx="318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</a:rPr>
              <a:t>üè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/>
              <a:t>nüè</a:t>
            </a:r>
            <a:endParaRPr lang="zh-CN" altLang="en-US" sz="3600" dirty="0"/>
          </a:p>
        </p:txBody>
      </p:sp>
      <p:sp>
        <p:nvSpPr>
          <p:cNvPr id="59" name="文本框 58"/>
          <p:cNvSpPr txBox="1"/>
          <p:nvPr/>
        </p:nvSpPr>
        <p:spPr>
          <a:xfrm>
            <a:off x="1746677" y="2995341"/>
            <a:ext cx="90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quē</a:t>
            </a:r>
            <a:endParaRPr lang="zh-CN" altLang="en-US" sz="32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85979" y="2667252"/>
            <a:ext cx="10087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xué</a:t>
            </a:r>
            <a:endParaRPr lang="zh-CN" altLang="en-US" sz="32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86445" y="3676268"/>
            <a:ext cx="687442" cy="1953782"/>
          </a:xfrm>
          <a:prstGeom prst="rect">
            <a:avLst/>
          </a:prstGeom>
        </p:spPr>
      </p:pic>
      <p:sp>
        <p:nvSpPr>
          <p:cNvPr id="61" name="云形标注 60"/>
          <p:cNvSpPr/>
          <p:nvPr/>
        </p:nvSpPr>
        <p:spPr>
          <a:xfrm>
            <a:off x="7361436" y="1995486"/>
            <a:ext cx="1868237" cy="931870"/>
          </a:xfrm>
          <a:prstGeom prst="cloudCallout">
            <a:avLst>
              <a:gd name="adj1" fmla="val 13520"/>
              <a:gd name="adj2" fmla="val 94870"/>
            </a:avLst>
          </a:prstGeom>
          <a:noFill/>
          <a:ln w="2540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zh-CN" altLang="en-US" sz="2400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有什么发现？</a:t>
            </a:r>
            <a:endParaRPr lang="zh-CN" altLang="en-US" sz="2400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2583" y="4653160"/>
            <a:ext cx="33402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j</a:t>
            </a:r>
            <a:r>
              <a:rPr lang="zh-CN" altLang="en-US" sz="4000" b="1" dirty="0">
                <a:solidFill>
                  <a:srgbClr val="FF0000"/>
                </a:solidFill>
              </a:rPr>
              <a:t>、</a:t>
            </a:r>
            <a:r>
              <a:rPr lang="en-US" altLang="zh-CN" sz="4000" b="1" dirty="0">
                <a:solidFill>
                  <a:srgbClr val="FF0000"/>
                </a:solidFill>
              </a:rPr>
              <a:t>q</a:t>
            </a:r>
            <a:r>
              <a:rPr lang="zh-CN" altLang="en-US" sz="4000" b="1" dirty="0">
                <a:solidFill>
                  <a:srgbClr val="FF0000"/>
                </a:solidFill>
              </a:rPr>
              <a:t>、</a:t>
            </a:r>
            <a:r>
              <a:rPr lang="en-US" altLang="zh-CN" sz="4000" b="1" dirty="0">
                <a:solidFill>
                  <a:srgbClr val="FF0000"/>
                </a:solidFill>
              </a:rPr>
              <a:t>x</a:t>
            </a:r>
            <a:r>
              <a:rPr lang="zh-CN" altLang="en-US" sz="4000" b="1" dirty="0">
                <a:solidFill>
                  <a:schemeClr val="accent4"/>
                </a:solidFill>
              </a:rPr>
              <a:t>和</a:t>
            </a:r>
            <a:r>
              <a:rPr lang="en-US" altLang="zh-CN" sz="4000" b="1" dirty="0">
                <a:solidFill>
                  <a:srgbClr val="FF0000"/>
                </a:solidFill>
              </a:rPr>
              <a:t>üe</a:t>
            </a:r>
            <a:r>
              <a:rPr lang="zh-CN" altLang="en-US" sz="4000" b="1" dirty="0">
                <a:solidFill>
                  <a:schemeClr val="accent4"/>
                </a:solidFill>
              </a:rPr>
              <a:t>相拼时，</a:t>
            </a:r>
            <a:r>
              <a:rPr lang="en-US" altLang="zh-CN" sz="4000" b="1" dirty="0">
                <a:solidFill>
                  <a:srgbClr val="FF0000"/>
                </a:solidFill>
              </a:rPr>
              <a:t>ü</a:t>
            </a:r>
            <a:r>
              <a:rPr lang="zh-CN" altLang="en-US" sz="4000" b="1" dirty="0">
                <a:solidFill>
                  <a:schemeClr val="accent4"/>
                </a:solidFill>
              </a:rPr>
              <a:t>也要去掉两点。</a:t>
            </a:r>
            <a:endParaRPr lang="zh-CN" altLang="en-US" sz="4000" b="1" cap="none" spc="0" dirty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9" grpId="0"/>
      <p:bldP spid="42" grpId="0"/>
      <p:bldP spid="58" grpId="0"/>
      <p:bldP spid="61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389832" y="1776499"/>
            <a:ext cx="332797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66643" y="1749600"/>
            <a:ext cx="4015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yuè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yè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8" y="4414111"/>
            <a:ext cx="3164692" cy="13981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00414" y="4360224"/>
            <a:ext cx="3723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má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què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57907" y="1147251"/>
            <a:ext cx="2288971" cy="23086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57907" y="4111511"/>
            <a:ext cx="2319437" cy="18208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317922" y="1696459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17922" y="1647471"/>
            <a:ext cx="1658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er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125687" y="1311635"/>
            <a:ext cx="3265714" cy="139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25687" y="1239066"/>
            <a:ext cx="440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r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er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25951" y="3094639"/>
            <a:ext cx="2865450" cy="3012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061267" y="3158083"/>
            <a:ext cx="3203520" cy="35026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4522" y="3980416"/>
            <a:ext cx="2676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er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只能单独做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音节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，不能和声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母相拼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，它的用法很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特别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，我们把它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叫作“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特殊韵母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614566" y="1864858"/>
            <a:ext cx="4547987" cy="1398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566" y="1864859"/>
            <a:ext cx="471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ér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ěr èr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2401" y="3488679"/>
            <a:ext cx="1810771" cy="26842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25430" y="1864859"/>
            <a:ext cx="3345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6000" dirty="0">
                <a:solidFill>
                  <a:srgbClr val="FF0000"/>
                </a:solidFill>
              </a:rPr>
              <a:t>ér</a:t>
            </a:r>
            <a:r>
              <a:rPr lang="zh-CN" altLang="en-US" sz="6000" dirty="0">
                <a:solidFill>
                  <a:prstClr val="black"/>
                </a:solidFill>
              </a:rPr>
              <a:t>（</a:t>
            </a:r>
            <a:r>
              <a:rPr lang="zh-CN" altLang="en-US" sz="6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儿童</a:t>
            </a:r>
            <a:r>
              <a:rPr lang="zh-CN" altLang="en-US" sz="6000" dirty="0">
                <a:solidFill>
                  <a:prstClr val="black"/>
                </a:solidFill>
              </a:rPr>
              <a:t>）</a:t>
            </a:r>
            <a:endParaRPr lang="en-US" altLang="zh-CN" sz="6000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25430" y="3330673"/>
            <a:ext cx="3660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ěr</a:t>
            </a:r>
            <a:r>
              <a:rPr lang="zh-CN" altLang="en-US" sz="6000" dirty="0"/>
              <a:t>（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耳朵</a:t>
            </a:r>
            <a:r>
              <a:rPr lang="zh-CN" altLang="en-US" sz="6000" dirty="0"/>
              <a:t>）</a:t>
            </a:r>
            <a:endParaRPr lang="en-US" altLang="zh-CN" sz="6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325430" y="4796487"/>
            <a:ext cx="355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èr</a:t>
            </a:r>
            <a:r>
              <a:rPr lang="zh-CN" altLang="en-US" sz="6000" dirty="0"/>
              <a:t>（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一二一</a:t>
            </a:r>
            <a:r>
              <a:rPr lang="zh-CN" altLang="en-US" sz="6000" dirty="0"/>
              <a:t>）</a:t>
            </a:r>
            <a:endParaRPr lang="zh-CN" altLang="en-US" sz="6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607547" y="1397943"/>
            <a:ext cx="2729426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84355" y="1371043"/>
            <a:ext cx="3907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ér zi 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646950" y="4473005"/>
            <a:ext cx="2729426" cy="13981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85354" y="4429925"/>
            <a:ext cx="3249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ěr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duo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1489" y="1338091"/>
            <a:ext cx="1828021" cy="2315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258" y="3188716"/>
            <a:ext cx="1503623" cy="31107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91264" y="873618"/>
            <a:ext cx="4095535" cy="5012510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有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，给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老大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老大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不在，给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老二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戴，老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给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老三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戴；要是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一起来，谁在后面就谁戴。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200000">
            <a:off x="1372260" y="635760"/>
            <a:ext cx="1537140" cy="30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8"/>
          <p:cNvSpPr>
            <a:spLocks noChangeArrowheads="1"/>
          </p:cNvSpPr>
          <p:nvPr/>
        </p:nvSpPr>
        <p:spPr bwMode="auto">
          <a:xfrm flipH="1">
            <a:off x="1324444" y="1906536"/>
            <a:ext cx="190861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i="1" dirty="0" smtClean="0">
                <a:solidFill>
                  <a:srgbClr val="684F00"/>
                </a:solidFill>
                <a:latin typeface="Arial Rounded MT Bold" panose="020F070403050403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标 调 规 则</a:t>
            </a:r>
            <a:endParaRPr lang="zh-CN" altLang="en-US" sz="3600" b="1" i="1" dirty="0">
              <a:solidFill>
                <a:srgbClr val="684F00"/>
              </a:solidFill>
              <a:latin typeface="Arial Rounded MT Bold" panose="020F0704030504030204" pitchFamily="34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66" y="3994748"/>
            <a:ext cx="466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 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üe  ei  </a:t>
            </a:r>
            <a:endParaRPr lang="en-US" altLang="zh-CN" sz="54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ie   </a:t>
            </a:r>
            <a:r>
              <a:rPr lang="en-US" altLang="zh-CN" sz="5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  ui  </a:t>
            </a:r>
            <a:endParaRPr lang="zh-CN" altLang="en-US" sz="5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23095">
            <a:off x="288303" y="3474985"/>
            <a:ext cx="627970" cy="543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884568">
            <a:off x="2084457" y="3474984"/>
            <a:ext cx="627970" cy="543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23095">
            <a:off x="2700405" y="3474986"/>
            <a:ext cx="627970" cy="5433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816465">
            <a:off x="694251" y="4624610"/>
            <a:ext cx="627970" cy="543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33107">
            <a:off x="3047216" y="4664365"/>
            <a:ext cx="837293" cy="4075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34425">
            <a:off x="1956328" y="4676646"/>
            <a:ext cx="627970" cy="543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707004" y="1518737"/>
            <a:ext cx="2729426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07004" y="1507967"/>
            <a:ext cx="3150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qiē 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cài</a:t>
            </a:r>
            <a:endParaRPr lang="en-US" altLang="zh-CN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2065572" y="4603634"/>
            <a:ext cx="2729426" cy="13981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103976" y="4598654"/>
            <a:ext cx="299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bēi zi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58396">
            <a:off x="558866" y="1231791"/>
            <a:ext cx="1141629" cy="18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"/>
          <p:cNvSpPr>
            <a:spLocks noChangeArrowheads="1"/>
          </p:cNvSpPr>
          <p:nvPr/>
        </p:nvSpPr>
        <p:spPr bwMode="auto">
          <a:xfrm rot="20789306">
            <a:off x="673422" y="1675019"/>
            <a:ext cx="977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 dirty="0" smtClean="0">
                <a:solidFill>
                  <a:srgbClr val="854361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要分清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ie</a:t>
            </a:r>
            <a:r>
              <a:rPr lang="zh-CN" altLang="en-US" sz="2400" b="1" i="1" dirty="0" smtClean="0">
                <a:solidFill>
                  <a:srgbClr val="854361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solidFill>
                  <a:srgbClr val="FF0000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e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i</a:t>
            </a:r>
            <a:endParaRPr lang="zh-CN" altLang="en-US" sz="2400" b="1" i="1" dirty="0">
              <a:solidFill>
                <a:srgbClr val="FF0000"/>
              </a:solidFill>
              <a:latin typeface="Calligraphic" pitchFamily="2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6801" y="1075522"/>
            <a:ext cx="2623979" cy="2433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18343" y="3807333"/>
            <a:ext cx="1679886" cy="23100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07320" y="1875887"/>
            <a:ext cx="987332" cy="126847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38787" y="1862920"/>
            <a:ext cx="1974664" cy="1268480"/>
            <a:chOff x="1076432" y="1897150"/>
            <a:chExt cx="2760332" cy="13627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983232" y="180796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913123" y="1098205"/>
            <a:ext cx="5181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yè   sè  xuě  huā  ér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912111" y="183543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色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951765" y="1848404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31809" y="1878980"/>
            <a:ext cx="1974664" cy="1268480"/>
            <a:chOff x="1076432" y="1897150"/>
            <a:chExt cx="2760332" cy="136277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76253" y="182402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05133" y="185149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94" y="3283857"/>
            <a:ext cx="5819286" cy="29937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428444" y="1352343"/>
            <a:ext cx="6862570" cy="27084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46295" y="1584694"/>
            <a:ext cx="7061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xiě zuò yè</a:t>
            </a:r>
            <a:endParaRPr lang="zh-CN" altLang="en-US" sz="10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2571" y="4127960"/>
            <a:ext cx="1714886" cy="2016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14925" y="3958158"/>
            <a:ext cx="1427390" cy="21860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80421" y="2730287"/>
            <a:ext cx="1800522" cy="3307301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6040715" y="653144"/>
            <a:ext cx="2840228" cy="1863741"/>
          </a:xfrm>
          <a:prstGeom prst="cloudCallout">
            <a:avLst>
              <a:gd name="adj1" fmla="val 13520"/>
              <a:gd name="adj2" fmla="val 94870"/>
            </a:avLst>
          </a:prstGeom>
          <a:noFill/>
          <a:ln w="2540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这是什么时候？天上有什么？树上有什么？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4456" y="1233713"/>
            <a:ext cx="5236259" cy="44428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3448" y="3091275"/>
            <a:ext cx="15760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 smtClean="0">
                <a:solidFill>
                  <a:schemeClr val="accent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夜晚</a:t>
            </a:r>
            <a:endParaRPr lang="en-US" altLang="zh-CN" sz="5400" b="1" cap="none" spc="0" dirty="0" smtClean="0">
              <a:solidFill>
                <a:schemeClr val="accent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月亮</a:t>
            </a:r>
            <a:endParaRPr lang="en-US" altLang="zh-CN" sz="5400" b="1" dirty="0" smtClean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5400" b="1" cap="none" spc="0" dirty="0">
                <a:solidFill>
                  <a:schemeClr val="accent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椰子</a:t>
            </a:r>
            <a:endParaRPr lang="zh-CN" altLang="en-US" sz="5400" b="1" cap="none" spc="0" dirty="0">
              <a:solidFill>
                <a:schemeClr val="accent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400800" y="1624540"/>
            <a:ext cx="2122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同桌拍手读一读儿歌，注意拍手和朗读的节奏。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53" y="1311310"/>
            <a:ext cx="5800574" cy="45814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559" y="1904102"/>
            <a:ext cx="4820870" cy="3785652"/>
          </a:xfrm>
          <a:prstGeom prst="rect">
            <a:avLst/>
          </a:prstGeom>
          <a:noFill/>
          <a:ln w="25400" cmpd="thickThin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读一读，哪些字是我们学过的？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50000"/>
              </a:lnSpc>
              <a:buClr>
                <a:srgbClr val="00B0F0"/>
              </a:buClr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月、天、小、山、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50000"/>
              </a:lnSpc>
              <a:buClr>
                <a:srgbClr val="00B0F0"/>
              </a:buClr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儿歌里面写的是什么时间？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50000"/>
              </a:lnSpc>
              <a:buClr>
                <a:srgbClr val="00B0F0"/>
              </a:buClr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夜晚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041572" y="2096086"/>
            <a:ext cx="2417657" cy="3117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0026" y="2600022"/>
            <a:ext cx="3434255" cy="3785652"/>
          </a:xfrm>
          <a:prstGeom prst="rect">
            <a:avLst/>
          </a:prstGeom>
          <a:noFill/>
          <a:ln w="25400" cmpd="thickThin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小溪弯弯去大海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镰刀弯弯在收割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月亮弯弯在天上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眉毛弯弯在脸上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9823" y="1199261"/>
            <a:ext cx="72293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你能用这两个句式分别说话吗？</a:t>
            </a:r>
            <a:endParaRPr lang="en-US" altLang="zh-CN" sz="2800" b="1" dirty="0" smtClean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什么弯弯去哪里</a:t>
            </a:r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”、“</a:t>
            </a:r>
            <a:r>
              <a:rPr lang="zh-CN" altLang="en-US" sz="28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什么弯弯在干什么”</a:t>
            </a:r>
            <a:endParaRPr lang="zh-CN" altLang="en-US" sz="2800" b="1" cap="none" spc="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544485" y="3189134"/>
            <a:ext cx="3364286" cy="22380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6800" y="2836884"/>
            <a:ext cx="987332" cy="126847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587510" y="3300605"/>
            <a:ext cx="2123033" cy="12007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87510" y="3264189"/>
            <a:ext cx="273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6000" dirty="0" smtClean="0">
                <a:solidFill>
                  <a:srgbClr val="0066FF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smtClean="0">
                <a:solidFill>
                  <a:srgbClr val="0066FF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21412" y="2834782"/>
            <a:ext cx="1974664" cy="1268480"/>
            <a:chOff x="1076432" y="1897150"/>
            <a:chExt cx="2760332" cy="136277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3365857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94736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色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296884" y="2834782"/>
            <a:ext cx="1974664" cy="1268480"/>
            <a:chOff x="1076432" y="1897150"/>
            <a:chExt cx="2760332" cy="136277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5341328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44283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56224" y="2779820"/>
            <a:ext cx="1067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email"/>
          <a:srcRect r="-1"/>
          <a:stretch>
            <a:fillRect/>
          </a:stretch>
        </p:blipFill>
        <p:spPr>
          <a:xfrm>
            <a:off x="2998085" y="956058"/>
            <a:ext cx="4273463" cy="139818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3085418" y="899241"/>
            <a:ext cx="1372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ie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09694" y="891461"/>
            <a:ext cx="131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üe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56106" y="891461"/>
            <a:ext cx="1215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er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417" y="4227657"/>
            <a:ext cx="4578126" cy="206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6800" y="2836884"/>
            <a:ext cx="987332" cy="126847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2815859" y="873618"/>
            <a:ext cx="4273463" cy="13981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15860" y="816801"/>
            <a:ext cx="145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87683" y="809021"/>
            <a:ext cx="1369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8556" y="809021"/>
            <a:ext cx="1312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587510" y="3300605"/>
            <a:ext cx="2123033" cy="12007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62384" y="3264189"/>
            <a:ext cx="185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6000" dirty="0" smtClean="0">
                <a:solidFill>
                  <a:srgbClr val="0066FF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6000" dirty="0" smtClean="0">
                <a:solidFill>
                  <a:srgbClr val="0066FF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41090" y="4556322"/>
            <a:ext cx="1974664" cy="1268480"/>
            <a:chOff x="1076432" y="1897150"/>
            <a:chExt cx="2760332" cy="13627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3321412" y="2834782"/>
            <a:ext cx="1974664" cy="1268480"/>
            <a:chOff x="1076432" y="1897150"/>
            <a:chExt cx="2760332" cy="136277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3365857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94736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85535" y="452884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87682" y="450136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16561" y="4556322"/>
            <a:ext cx="1974664" cy="1268480"/>
            <a:chOff x="1076432" y="1897150"/>
            <a:chExt cx="2760332" cy="136277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5296884" y="2834782"/>
            <a:ext cx="1974664" cy="1268480"/>
            <a:chOff x="1076432" y="1897150"/>
            <a:chExt cx="2760332" cy="136277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5341328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44283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61006" y="452884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63153" y="450136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56224" y="2779820"/>
            <a:ext cx="1067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13284">
            <a:off x="7494827" y="4393545"/>
            <a:ext cx="1478572" cy="11809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137" y="1318355"/>
            <a:ext cx="3262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字形变换</a:t>
            </a:r>
            <a:r>
              <a:rPr lang="zh-CN" alt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歌</a:t>
            </a:r>
            <a:endParaRPr lang="zh-CN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5739" y="2650907"/>
            <a:ext cx="64904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ie</a:t>
            </a:r>
            <a:r>
              <a:rPr lang="zh-CN" altLang="en-US" sz="3200" dirty="0"/>
              <a:t>、</a:t>
            </a:r>
            <a:r>
              <a:rPr lang="en-US" altLang="zh-CN" sz="3200" dirty="0"/>
              <a:t>ie</a:t>
            </a:r>
            <a:r>
              <a:rPr lang="zh-CN" altLang="en-US" sz="3200" dirty="0"/>
              <a:t>、</a:t>
            </a:r>
            <a:r>
              <a:rPr lang="en-US" altLang="zh-CN" sz="3200" dirty="0"/>
              <a:t>ie</a:t>
            </a:r>
            <a:r>
              <a:rPr lang="zh-CN" altLang="en-US" sz="3200" dirty="0"/>
              <a:t>，真调皮，</a:t>
            </a:r>
            <a:endParaRPr lang="zh-CN" altLang="en-US" sz="3200" dirty="0"/>
          </a:p>
          <a:p>
            <a:r>
              <a:rPr lang="zh-CN" altLang="en-US" sz="3200" dirty="0"/>
              <a:t>非要小</a:t>
            </a:r>
            <a:r>
              <a:rPr lang="en-US" altLang="zh-CN" sz="3200" dirty="0"/>
              <a:t>i</a:t>
            </a:r>
            <a:r>
              <a:rPr lang="zh-CN" altLang="en-US" sz="3200" dirty="0"/>
              <a:t>换大</a:t>
            </a:r>
            <a:r>
              <a:rPr lang="en-US" altLang="zh-CN" sz="3200" dirty="0"/>
              <a:t>y</a:t>
            </a:r>
            <a:r>
              <a:rPr lang="zh-CN" altLang="en-US" sz="3200" dirty="0"/>
              <a:t>，</a:t>
            </a:r>
            <a:endParaRPr lang="zh-CN" altLang="en-US" sz="3200" dirty="0"/>
          </a:p>
          <a:p>
            <a:r>
              <a:rPr lang="zh-CN" altLang="en-US" sz="3200" dirty="0"/>
              <a:t>整体认读</a:t>
            </a:r>
            <a:r>
              <a:rPr lang="en-US" altLang="zh-CN" sz="3200" dirty="0"/>
              <a:t>ye</a:t>
            </a:r>
            <a:r>
              <a:rPr lang="zh-CN" altLang="en-US" sz="3200" dirty="0"/>
              <a:t>、</a:t>
            </a:r>
            <a:r>
              <a:rPr lang="en-US" altLang="zh-CN" sz="3200" dirty="0"/>
              <a:t>ye</a:t>
            </a:r>
            <a:r>
              <a:rPr lang="zh-CN" altLang="en-US" sz="3200" dirty="0"/>
              <a:t>、</a:t>
            </a:r>
            <a:r>
              <a:rPr lang="en-US" altLang="zh-CN" sz="3200" dirty="0"/>
              <a:t>ye</a:t>
            </a:r>
            <a:r>
              <a:rPr lang="zh-CN" altLang="en-US" sz="3200" dirty="0"/>
              <a:t>。</a:t>
            </a:r>
            <a:endParaRPr lang="zh-CN" altLang="en-US" sz="3200" dirty="0"/>
          </a:p>
          <a:p>
            <a:r>
              <a:rPr lang="en-US" altLang="zh-CN" sz="3200" dirty="0"/>
              <a:t>üe</a:t>
            </a:r>
            <a:r>
              <a:rPr lang="zh-CN" altLang="en-US" sz="3200" dirty="0"/>
              <a:t>、</a:t>
            </a:r>
            <a:r>
              <a:rPr lang="en-US" altLang="zh-CN" sz="3200" dirty="0"/>
              <a:t>üe</a:t>
            </a:r>
            <a:r>
              <a:rPr lang="zh-CN" altLang="en-US" sz="3200" dirty="0"/>
              <a:t>、</a:t>
            </a:r>
            <a:r>
              <a:rPr lang="en-US" altLang="zh-CN" sz="3200" dirty="0"/>
              <a:t>üe</a:t>
            </a:r>
            <a:r>
              <a:rPr lang="zh-CN" altLang="en-US" sz="3200" dirty="0"/>
              <a:t>，真害羞，</a:t>
            </a:r>
            <a:endParaRPr lang="zh-CN" altLang="en-US" sz="3200" dirty="0"/>
          </a:p>
          <a:p>
            <a:r>
              <a:rPr lang="zh-CN" altLang="en-US" sz="3200" dirty="0"/>
              <a:t>非要大</a:t>
            </a:r>
            <a:r>
              <a:rPr lang="en-US" altLang="zh-CN" sz="3200" dirty="0"/>
              <a:t>y</a:t>
            </a:r>
            <a:r>
              <a:rPr lang="zh-CN" altLang="en-US" sz="3200" dirty="0"/>
              <a:t>走前头，</a:t>
            </a:r>
            <a:endParaRPr lang="zh-CN" altLang="en-US" sz="3200" dirty="0"/>
          </a:p>
          <a:p>
            <a:r>
              <a:rPr lang="zh-CN" altLang="en-US" sz="3200" dirty="0"/>
              <a:t>擦掉眼泪</a:t>
            </a:r>
            <a:r>
              <a:rPr lang="en-US" altLang="zh-CN" sz="3200" dirty="0"/>
              <a:t>yue</a:t>
            </a:r>
            <a:r>
              <a:rPr lang="zh-CN" altLang="en-US" sz="3200" dirty="0"/>
              <a:t>、</a:t>
            </a:r>
            <a:r>
              <a:rPr lang="en-US" altLang="zh-CN" sz="3200" dirty="0"/>
              <a:t>yue</a:t>
            </a:r>
            <a:r>
              <a:rPr lang="zh-CN" altLang="en-US" sz="3200" dirty="0"/>
              <a:t>、</a:t>
            </a:r>
            <a:r>
              <a:rPr lang="en-US" altLang="zh-CN" sz="3200" dirty="0"/>
              <a:t>yue</a:t>
            </a:r>
            <a:r>
              <a:rPr lang="zh-CN" altLang="en-US" sz="3200" dirty="0"/>
              <a:t>。</a:t>
            </a:r>
            <a:endParaRPr lang="zh-CN" alt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8204" y="973243"/>
            <a:ext cx="55842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把音节和图连起来</a:t>
            </a:r>
            <a:endParaRPr lang="zh-CN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169" y="2159886"/>
            <a:ext cx="8049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bái xuě       xǐ què      </a:t>
            </a:r>
            <a:r>
              <a:rPr lang="en-US" altLang="zh-CN" sz="3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tiě  lù   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bēi  zi</a:t>
            </a:r>
            <a:r>
              <a:rPr lang="en-US" altLang="zh-CN" sz="3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  nǚ   ér</a:t>
            </a:r>
            <a:endParaRPr lang="zh-CN" altLang="zh-CN" sz="3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49828" y="2886242"/>
            <a:ext cx="5780315" cy="790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611488" y="2881906"/>
            <a:ext cx="1461185" cy="1298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05339" y="2835563"/>
            <a:ext cx="83307" cy="110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072673" y="2822294"/>
            <a:ext cx="2602354" cy="1357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58414" y="3061108"/>
            <a:ext cx="1057663" cy="1119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64268" y="3756686"/>
            <a:ext cx="1649951" cy="20203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5207" y="4526605"/>
            <a:ext cx="1182135" cy="1504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9149" y="4526605"/>
            <a:ext cx="1436549" cy="1521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328" y="4230793"/>
            <a:ext cx="857143" cy="16476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7345" y="3981733"/>
            <a:ext cx="1133957" cy="21457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419" y="1370530"/>
            <a:ext cx="7654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拼一拼，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读一读，读给爸爸妈妈听听。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8419" y="3133388"/>
            <a:ext cx="6516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bié  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dié   jiè  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liè   miè  niē</a:t>
            </a:r>
            <a:endParaRPr lang="en-US" altLang="zh-CN" sz="2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qié  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tiě   xiě   què   xuē 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xuè </a:t>
            </a:r>
            <a:endParaRPr lang="en-US" altLang="zh-CN" sz="2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214421" y="3139235"/>
            <a:ext cx="1561931" cy="30558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7527" y="4678466"/>
            <a:ext cx="1698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叶子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78276" y="4678465"/>
            <a:ext cx="1698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月亮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19376" y="4533323"/>
            <a:ext cx="1698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耳朵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5635" y="1670655"/>
            <a:ext cx="2340657" cy="26532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61629" y="1670655"/>
            <a:ext cx="2224772" cy="26532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777" y="1475518"/>
            <a:ext cx="1351596" cy="30578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40925" y="1037997"/>
            <a:ext cx="2072732" cy="1770742"/>
            <a:chOff x="1111673" y="2322286"/>
            <a:chExt cx="2763642" cy="17707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62907" y="2775288"/>
            <a:ext cx="2072732" cy="1770742"/>
            <a:chOff x="1111673" y="2322286"/>
            <a:chExt cx="2763642" cy="17707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ü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40925" y="4546030"/>
            <a:ext cx="2072732" cy="1770742"/>
            <a:chOff x="1111673" y="2322286"/>
            <a:chExt cx="2763642" cy="17707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19" name="圆角矩形 18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r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3714" y="612461"/>
            <a:ext cx="2657914" cy="35176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542314" y="1514350"/>
            <a:ext cx="870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dirty="0" smtClean="0">
                <a:solidFill>
                  <a:srgbClr val="FFFF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endParaRPr lang="zh-CN" altLang="en-US" sz="12000" dirty="0">
              <a:solidFill>
                <a:srgbClr val="FFFF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 r="-1"/>
          <a:stretch>
            <a:fillRect/>
          </a:stretch>
        </p:blipFill>
        <p:spPr>
          <a:xfrm>
            <a:off x="4339860" y="4363060"/>
            <a:ext cx="4273463" cy="13981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39861" y="4306243"/>
            <a:ext cx="145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ie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87816" y="4329725"/>
            <a:ext cx="1232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üe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82557" y="4298463"/>
            <a:ext cx="1251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er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575869" y="417790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080574" y="1311635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0574" y="1262647"/>
            <a:ext cx="1658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ie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215016" y="1311635"/>
            <a:ext cx="3478556" cy="13981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62578" y="1253580"/>
            <a:ext cx="363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ie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080574" y="2975113"/>
            <a:ext cx="1780293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9523" y="2975113"/>
            <a:ext cx="132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ye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5016" y="3468818"/>
            <a:ext cx="3176384" cy="25505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0935" y="4819068"/>
            <a:ext cx="33063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dirty="0" smtClean="0">
                <a:solidFill>
                  <a:schemeClr val="accent4"/>
                </a:solidFill>
              </a:rPr>
              <a:t>ye</a:t>
            </a:r>
            <a:r>
              <a:rPr lang="zh-CN" altLang="en-US" sz="3600" b="1" dirty="0">
                <a:solidFill>
                  <a:schemeClr val="accent4"/>
                </a:solidFill>
              </a:rPr>
              <a:t>是整体认读音节</a:t>
            </a:r>
            <a:endParaRPr lang="zh-CN" altLang="en-US" sz="3600" b="1" cap="none" spc="0" dirty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34150" y="1401588"/>
            <a:ext cx="3709709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ei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四声调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iē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iē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，椰子树，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ié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ié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，老爷爷，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iě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iě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，去野餐，</a:t>
            </a:r>
            <a:endParaRPr lang="en-US" altLang="zh-CN" sz="2800" dirty="0" smtClean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iè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iè 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，小树叶。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353308" y="2213200"/>
            <a:ext cx="454798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0244" y="2200823"/>
            <a:ext cx="4943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iē ié iě iè</a:t>
            </a:r>
            <a:endParaRPr lang="zh-CN" altLang="en-US" sz="6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8286" y="3933371"/>
            <a:ext cx="2271098" cy="22076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584717"/>
            <a:ext cx="3763569" cy="8327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9827" y="549699"/>
            <a:ext cx="401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p</a:t>
            </a:r>
            <a:r>
              <a:rPr lang="en-US" altLang="zh-CN" sz="48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iě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piě</a:t>
            </a:r>
            <a:endParaRPr lang="en-US" altLang="zh-CN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1491805"/>
            <a:ext cx="3763569" cy="8327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2422034"/>
            <a:ext cx="3763569" cy="83270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49166" y="2399640"/>
            <a:ext cx="369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r>
              <a:rPr lang="en-US" altLang="zh-CN" sz="48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ié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bié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3395805"/>
            <a:ext cx="3763569" cy="83270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356053" y="3290305"/>
            <a:ext cx="3686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48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ié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xié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4369576"/>
            <a:ext cx="3763569" cy="8327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7" y="823818"/>
            <a:ext cx="4002650" cy="540640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11489" y="2762753"/>
            <a:ext cx="1074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4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ie</a:t>
            </a:r>
            <a:endParaRPr lang="zh-CN" altLang="en-US" sz="4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2996" y="1631003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piě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31434" y="2509593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dié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73483" y="3930612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bié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92530" y="4625379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xié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8844" y="3948257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qiē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1532" y="2427537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jiě 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289481" y="1460107"/>
            <a:ext cx="401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</a:t>
            </a:r>
            <a:r>
              <a:rPr lang="en-US" altLang="zh-CN" sz="48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ié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dié</a:t>
            </a:r>
            <a:endParaRPr lang="en-US" altLang="zh-CN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5245819"/>
            <a:ext cx="3763569" cy="832701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289481" y="4287215"/>
            <a:ext cx="401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48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iē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qiē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89481" y="5168693"/>
            <a:ext cx="401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48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iě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jiě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4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408408" y="1487279"/>
            <a:ext cx="3166852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08408" y="1426823"/>
            <a:ext cx="3311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qié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zi</a:t>
            </a:r>
            <a:endParaRPr lang="en-US" altLang="zh-CN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7" y="4414111"/>
            <a:ext cx="3166852" cy="13981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97801" y="4312471"/>
            <a:ext cx="336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hú dié</a:t>
            </a:r>
            <a:endParaRPr lang="en-US" altLang="zh-CN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200" y="1226981"/>
            <a:ext cx="3271715" cy="20970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3944" y="3677434"/>
            <a:ext cx="2227520" cy="23543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836146" y="922607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92262" y="873619"/>
            <a:ext cx="140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y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386944" y="3285577"/>
            <a:ext cx="3265714" cy="139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97260" y="3213008"/>
            <a:ext cx="3806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>
                <a:latin typeface="Gadugi" panose="020B0502040204020203" pitchFamily="34" charset="0"/>
                <a:ea typeface="GB Pinyinok-B" panose="02010601030101010101" pitchFamily="2" charset="-122"/>
              </a:rPr>
              <a:t>y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261" y="1800429"/>
            <a:ext cx="3064286" cy="32571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1981</Words>
  <Application>WPS 演示</Application>
  <PresentationFormat>全屏显示(4:3)</PresentationFormat>
  <Paragraphs>305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Times New Roman</vt:lpstr>
      <vt:lpstr>GB Pinyinok-B</vt:lpstr>
      <vt:lpstr>楷体</vt:lpstr>
      <vt:lpstr>Calibri</vt:lpstr>
      <vt:lpstr>Gadugi</vt:lpstr>
      <vt:lpstr>Arial Unicode MS</vt:lpstr>
      <vt:lpstr>Arial Rounded MT Bold</vt:lpstr>
      <vt:lpstr>Calligraphic</vt:lpstr>
      <vt:lpstr>Arial</vt:lpstr>
      <vt:lpstr>Segoe Print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466</cp:revision>
  <cp:lastPrinted>2018-04-06T08:03:00Z</cp:lastPrinted>
  <dcterms:created xsi:type="dcterms:W3CDTF">2016-02-25T11:28:00Z</dcterms:created>
  <dcterms:modified xsi:type="dcterms:W3CDTF">2019-09-18T06:38:58Z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